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9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7" r:id="rId10"/>
    <p:sldId id="265" r:id="rId11"/>
    <p:sldId id="266" r:id="rId12"/>
  </p:sldIdLst>
  <p:sldSz cx="18288000" cy="10287000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Poppins" panose="020B0604020202020204" charset="0"/>
      <p:regular r:id="rId18"/>
    </p:embeddedFont>
    <p:embeddedFont>
      <p:font typeface="Clear Sans Regular Bold" panose="020B0604020202020204" charset="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100FF"/>
    <a:srgbClr val="883C84"/>
    <a:srgbClr val="461B49"/>
    <a:srgbClr val="963488"/>
    <a:srgbClr val="2831A2"/>
    <a:srgbClr val="2086AA"/>
    <a:srgbClr val="1994B1"/>
    <a:srgbClr val="00B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0279" autoAdjust="0"/>
    <p:restoredTop sz="73146" autoAdjust="0"/>
  </p:normalViewPr>
  <p:slideViewPr>
    <p:cSldViewPr>
      <p:cViewPr varScale="1">
        <p:scale>
          <a:sx n="36" d="100"/>
          <a:sy n="36" d="100"/>
        </p:scale>
        <p:origin x="696" y="31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RK\Downloads\Task%203_Final%20Content%20Data%20set.csv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RK\Downloads\Task%203_Final%20Content%20Data%20set.csv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Most Popular Categories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Most!$A$2:$A$6</c:f>
              <c:strCache>
                <c:ptCount val="5"/>
                <c:pt idx="0">
                  <c:v>animals</c:v>
                </c:pt>
                <c:pt idx="1">
                  <c:v>science</c:v>
                </c:pt>
                <c:pt idx="2">
                  <c:v>healthy eating</c:v>
                </c:pt>
                <c:pt idx="3">
                  <c:v>technology</c:v>
                </c:pt>
                <c:pt idx="4">
                  <c:v>food</c:v>
                </c:pt>
              </c:strCache>
            </c:strRef>
          </c:cat>
          <c:val>
            <c:numRef>
              <c:f>Most!$B$2:$B$6</c:f>
              <c:numCache>
                <c:formatCode>General</c:formatCode>
                <c:ptCount val="5"/>
                <c:pt idx="0">
                  <c:v>74965</c:v>
                </c:pt>
                <c:pt idx="1">
                  <c:v>71168</c:v>
                </c:pt>
                <c:pt idx="2">
                  <c:v>69339</c:v>
                </c:pt>
                <c:pt idx="3">
                  <c:v>68738</c:v>
                </c:pt>
                <c:pt idx="4">
                  <c:v>66676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6788-4C90-A7FA-FE4B4A903C89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229116072"/>
        <c:axId val="229119992"/>
      </c:barChart>
      <c:catAx>
        <c:axId val="2291160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29119992"/>
        <c:crosses val="autoZero"/>
        <c:auto val="1"/>
        <c:lblAlgn val="ctr"/>
        <c:lblOffset val="100"/>
        <c:noMultiLvlLbl val="0"/>
      </c:catAx>
      <c:valAx>
        <c:axId val="2291199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29116072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>
            <a:solidFill>
              <a:schemeClr val="lt1">
                <a:lumMod val="95000"/>
                <a:alpha val="54000"/>
              </a:schemeClr>
            </a:solidFill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Content Sentiment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Sheet3!$G$1</c:f>
              <c:strCache>
                <c:ptCount val="1"/>
                <c:pt idx="0">
                  <c:v>Count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Sheet3!$F$2:$F$5</c:f>
              <c:strCache>
                <c:ptCount val="4"/>
                <c:pt idx="0">
                  <c:v>photo</c:v>
                </c:pt>
                <c:pt idx="1">
                  <c:v>video</c:v>
                </c:pt>
                <c:pt idx="2">
                  <c:v>GIF</c:v>
                </c:pt>
                <c:pt idx="3">
                  <c:v>audio</c:v>
                </c:pt>
              </c:strCache>
            </c:strRef>
          </c:cat>
          <c:val>
            <c:numRef>
              <c:f>Sheet3!$G$2:$G$5</c:f>
              <c:numCache>
                <c:formatCode>General</c:formatCode>
                <c:ptCount val="4"/>
                <c:pt idx="0">
                  <c:v>6589</c:v>
                </c:pt>
                <c:pt idx="1">
                  <c:v>6245</c:v>
                </c:pt>
                <c:pt idx="2">
                  <c:v>6079</c:v>
                </c:pt>
                <c:pt idx="3">
                  <c:v>5660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450D-4DE4-BB4E-B7F54E4441F6}"/>
            </c:ext>
          </c:extLst>
        </c:ser>
        <c:ser>
          <c:idx val="1"/>
          <c:order val="1"/>
          <c:tx>
            <c:strRef>
              <c:f>Sheet3!$H$1</c:f>
              <c:strCache>
                <c:ptCount val="1"/>
                <c:pt idx="0">
                  <c:v>Positive Score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Sheet3!$F$2:$F$5</c:f>
              <c:strCache>
                <c:ptCount val="4"/>
                <c:pt idx="0">
                  <c:v>photo</c:v>
                </c:pt>
                <c:pt idx="1">
                  <c:v>video</c:v>
                </c:pt>
                <c:pt idx="2">
                  <c:v>GIF</c:v>
                </c:pt>
                <c:pt idx="3">
                  <c:v>audio</c:v>
                </c:pt>
              </c:strCache>
            </c:strRef>
          </c:cat>
          <c:val>
            <c:numRef>
              <c:f>Sheet3!$H$2:$H$5</c:f>
              <c:numCache>
                <c:formatCode>General</c:formatCode>
                <c:ptCount val="4"/>
                <c:pt idx="0">
                  <c:v>3700</c:v>
                </c:pt>
                <c:pt idx="1">
                  <c:v>3510</c:v>
                </c:pt>
                <c:pt idx="2">
                  <c:v>3381</c:v>
                </c:pt>
                <c:pt idx="3">
                  <c:v>3216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450D-4DE4-BB4E-B7F54E4441F6}"/>
            </c:ext>
          </c:extLst>
        </c:ser>
        <c:ser>
          <c:idx val="2"/>
          <c:order val="2"/>
          <c:tx>
            <c:strRef>
              <c:f>Sheet3!$I$1</c:f>
              <c:strCache>
                <c:ptCount val="1"/>
                <c:pt idx="0">
                  <c:v>Negative Score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Sheet3!$F$2:$F$5</c:f>
              <c:strCache>
                <c:ptCount val="4"/>
                <c:pt idx="0">
                  <c:v>photo</c:v>
                </c:pt>
                <c:pt idx="1">
                  <c:v>video</c:v>
                </c:pt>
                <c:pt idx="2">
                  <c:v>GIF</c:v>
                </c:pt>
                <c:pt idx="3">
                  <c:v>audio</c:v>
                </c:pt>
              </c:strCache>
            </c:strRef>
          </c:cat>
          <c:val>
            <c:numRef>
              <c:f>Sheet3!$I$2:$I$5</c:f>
              <c:numCache>
                <c:formatCode>General</c:formatCode>
                <c:ptCount val="4"/>
                <c:pt idx="0">
                  <c:v>2057</c:v>
                </c:pt>
                <c:pt idx="1">
                  <c:v>1943</c:v>
                </c:pt>
                <c:pt idx="2">
                  <c:v>1924</c:v>
                </c:pt>
                <c:pt idx="3">
                  <c:v>1771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450D-4DE4-BB4E-B7F54E4441F6}"/>
            </c:ext>
          </c:extLst>
        </c:ser>
        <c:ser>
          <c:idx val="3"/>
          <c:order val="3"/>
          <c:tx>
            <c:strRef>
              <c:f>Sheet3!$J$1</c:f>
              <c:strCache>
                <c:ptCount val="1"/>
                <c:pt idx="0">
                  <c:v>Neutral Score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Sheet3!$F$2:$F$5</c:f>
              <c:strCache>
                <c:ptCount val="4"/>
                <c:pt idx="0">
                  <c:v>photo</c:v>
                </c:pt>
                <c:pt idx="1">
                  <c:v>video</c:v>
                </c:pt>
                <c:pt idx="2">
                  <c:v>GIF</c:v>
                </c:pt>
                <c:pt idx="3">
                  <c:v>audio</c:v>
                </c:pt>
              </c:strCache>
            </c:strRef>
          </c:cat>
          <c:val>
            <c:numRef>
              <c:f>Sheet3!$J$2:$J$5</c:f>
              <c:numCache>
                <c:formatCode>General</c:formatCode>
                <c:ptCount val="4"/>
                <c:pt idx="0">
                  <c:v>832</c:v>
                </c:pt>
                <c:pt idx="1">
                  <c:v>792</c:v>
                </c:pt>
                <c:pt idx="2">
                  <c:v>774</c:v>
                </c:pt>
                <c:pt idx="3">
                  <c:v>673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3-450D-4DE4-BB4E-B7F54E4441F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229121168"/>
        <c:axId val="229121952"/>
      </c:barChart>
      <c:catAx>
        <c:axId val="22912116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29121952"/>
        <c:crosses val="autoZero"/>
        <c:auto val="1"/>
        <c:lblAlgn val="ctr"/>
        <c:lblOffset val="100"/>
        <c:noMultiLvlLbl val="0"/>
      </c:catAx>
      <c:valAx>
        <c:axId val="22912195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2912116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01.07.2024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01.07.2024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6203668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01.07.2024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1419452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01.07.2024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6235258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01.07.2024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601726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01.07.2024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1613296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01.07.2024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8758862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01.07.2024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3756314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01.07.2024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8359087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01.07.2024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405054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01.07.2024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0254146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01.07.2024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847306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2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6.jpeg"/><Relationship Id="rId4" Type="http://schemas.openxmlformats.org/officeDocument/2006/relationships/image" Target="../media/image17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5.png"/><Relationship Id="rId4" Type="http://schemas.openxmlformats.org/officeDocument/2006/relationships/image" Target="../media/image19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4.png"/><Relationship Id="rId4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6.png"/><Relationship Id="rId4" Type="http://schemas.openxmlformats.org/officeDocument/2006/relationships/image" Target="../media/image2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6.svg"/><Relationship Id="rId9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12.png"/><Relationship Id="rId4" Type="http://schemas.openxmlformats.org/officeDocument/2006/relationships/image" Target="../media/image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14.png"/><Relationship Id="rId4" Type="http://schemas.openxmlformats.org/officeDocument/2006/relationships/image" Target="../media/image17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chart" Target="../charts/chart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3.png"/><Relationship Id="rId4" Type="http://schemas.openxmlformats.org/officeDocument/2006/relationships/image" Target="../media/image8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chart" Target="../charts/chart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3.png"/><Relationship Id="rId4" Type="http://schemas.openxmlformats.org/officeDocument/2006/relationships/image" Target="../media/image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6394731" y="0"/>
            <a:ext cx="1893269" cy="10287000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3" name="Group 3"/>
          <p:cNvGrpSpPr/>
          <p:nvPr/>
        </p:nvGrpSpPr>
        <p:grpSpPr>
          <a:xfrm>
            <a:off x="6545735" y="406153"/>
            <a:ext cx="10042534" cy="9474693"/>
            <a:chOff x="0" y="0"/>
            <a:chExt cx="13390046" cy="12632924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0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0"/>
              <a:ext cx="3005065" cy="2794710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3279405"/>
              <a:ext cx="3005065" cy="2794710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6558809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20" name="Group 20"/>
          <p:cNvGrpSpPr/>
          <p:nvPr/>
        </p:nvGrpSpPr>
        <p:grpSpPr>
          <a:xfrm>
            <a:off x="1104900" y="824285"/>
            <a:ext cx="8750843" cy="8318192"/>
            <a:chOff x="0" y="0"/>
            <a:chExt cx="11667791" cy="11090922"/>
          </a:xfrm>
        </p:grpSpPr>
        <p:grpSp>
          <p:nvGrpSpPr>
            <p:cNvPr id="21" name="Group 21"/>
            <p:cNvGrpSpPr>
              <a:grpSpLocks noChangeAspect="1"/>
            </p:cNvGrpSpPr>
            <p:nvPr/>
          </p:nvGrpSpPr>
          <p:grpSpPr>
            <a:xfrm>
              <a:off x="1931835" y="1354967"/>
              <a:ext cx="9735956" cy="9735956"/>
              <a:chOff x="0" y="0"/>
              <a:chExt cx="6350000" cy="63500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96140" y="376277"/>
              <a:ext cx="9735956" cy="9756713"/>
            </a:xfrm>
            <a:prstGeom prst="rect">
              <a:avLst/>
            </a:prstGeom>
          </p:spPr>
        </p:pic>
      </p:grpSp>
      <p:sp>
        <p:nvSpPr>
          <p:cNvPr id="24" name="TextBox 24"/>
          <p:cNvSpPr txBox="1"/>
          <p:nvPr/>
        </p:nvSpPr>
        <p:spPr>
          <a:xfrm>
            <a:off x="2312375" y="3305349"/>
            <a:ext cx="5482998" cy="28476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59"/>
              </a:lnSpc>
            </a:pPr>
            <a:r>
              <a:rPr lang="en-US" sz="10533" spc="-105" dirty="0">
                <a:solidFill>
                  <a:srgbClr val="FFFFFF"/>
                </a:solidFill>
                <a:latin typeface="Graphik Regular" panose="020B0503030202060203" pitchFamily="34" charset="0"/>
              </a:rPr>
              <a:t>Social Buzz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5003701"/>
            <a:ext cx="942466" cy="27959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2227332"/>
            <a:ext cx="942466" cy="27959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7780070"/>
            <a:ext cx="942466" cy="27959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 l="4069" t="1617" r="4069" b="1617"/>
          <a:stretch>
            <a:fillRect/>
          </a:stretch>
        </p:blipFill>
        <p:spPr>
          <a:xfrm>
            <a:off x="5438298" y="1161805"/>
            <a:ext cx="5036754" cy="796339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457200" y="4539600"/>
            <a:ext cx="4703553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Summary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327032" y="9481425"/>
            <a:ext cx="9711338" cy="2017079"/>
            <a:chOff x="0" y="0"/>
            <a:chExt cx="12948451" cy="2689439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327032" y="-1179605"/>
            <a:ext cx="9711338" cy="2017079"/>
            <a:chOff x="0" y="0"/>
            <a:chExt cx="12948451" cy="2689439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1" name="TextBox 12">
            <a:extLst>
              <a:ext uri="{FF2B5EF4-FFF2-40B4-BE49-F238E27FC236}">
                <a16:creationId xmlns:a16="http://schemas.microsoft.com/office/drawing/2014/main" xmlns="" id="{19A1BE45-8301-44C6-A0D0-F8FDA800622F}"/>
              </a:ext>
            </a:extLst>
          </p:cNvPr>
          <p:cNvSpPr txBox="1"/>
          <p:nvPr/>
        </p:nvSpPr>
        <p:spPr>
          <a:xfrm>
            <a:off x="11414167" y="837474"/>
            <a:ext cx="6508437" cy="75713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 fontAlgn="base"/>
            <a:endParaRPr lang="en-US" sz="2000" i="0" dirty="0">
              <a:solidFill>
                <a:srgbClr val="A100FF"/>
              </a:solidFill>
              <a:effectLst/>
              <a:latin typeface="Poppins" panose="02000000000000000000" pitchFamily="2" charset="0"/>
            </a:endParaRPr>
          </a:p>
          <a:p>
            <a:pPr marL="342900" indent="-342900" algn="l" fontAlgn="base">
              <a:buFont typeface="Wingdings" panose="05000000000000000000" pitchFamily="2" charset="2"/>
              <a:buChar char="Ø"/>
            </a:pPr>
            <a:endParaRPr lang="en-US" sz="2000" b="0" i="0" dirty="0">
              <a:solidFill>
                <a:srgbClr val="A100FF"/>
              </a:solidFill>
              <a:effectLst/>
              <a:latin typeface="Poppins" panose="02000000000000000000" pitchFamily="2" charset="0"/>
            </a:endParaRPr>
          </a:p>
          <a:p>
            <a:pPr marL="342900" indent="-342900" algn="l" fontAlgn="base">
              <a:buFont typeface="Wingdings" panose="05000000000000000000" pitchFamily="2" charset="2"/>
              <a:buChar char="Ø"/>
            </a:pPr>
            <a:r>
              <a:rPr lang="en-US" sz="2000" b="0" i="0" dirty="0">
                <a:solidFill>
                  <a:srgbClr val="A100FF"/>
                </a:solidFill>
                <a:effectLst/>
                <a:latin typeface="Poppins" panose="02000000000000000000" pitchFamily="2" charset="0"/>
              </a:rPr>
              <a:t>There are a total of 16 distinct content categories. Out of which Animal and Science categories are the most popular one.</a:t>
            </a:r>
          </a:p>
          <a:p>
            <a:pPr marL="342900" indent="-342900" algn="l" fontAlgn="base">
              <a:buFont typeface="Wingdings" panose="05000000000000000000" pitchFamily="2" charset="2"/>
              <a:buChar char="Ø"/>
            </a:pPr>
            <a:endParaRPr lang="en-US" sz="2000" b="0" i="0" dirty="0">
              <a:solidFill>
                <a:srgbClr val="A100FF"/>
              </a:solidFill>
              <a:effectLst/>
              <a:latin typeface="Poppins" panose="02000000000000000000" pitchFamily="2" charset="0"/>
            </a:endParaRPr>
          </a:p>
          <a:p>
            <a:pPr marL="342900" indent="-342900" algn="l" fontAlgn="base">
              <a:buFont typeface="Wingdings" panose="05000000000000000000" pitchFamily="2" charset="2"/>
              <a:buChar char="Ø"/>
            </a:pPr>
            <a:r>
              <a:rPr lang="en-US" sz="2000" b="0" i="0" dirty="0">
                <a:solidFill>
                  <a:srgbClr val="A100FF"/>
                </a:solidFill>
                <a:effectLst/>
                <a:latin typeface="Poppins" panose="02000000000000000000" pitchFamily="2" charset="0"/>
              </a:rPr>
              <a:t>4 types of content- Photo, Video, GIF and Audio, out of which people prefer photo and video the most.</a:t>
            </a:r>
          </a:p>
          <a:p>
            <a:pPr marL="342900" indent="-342900" algn="l" fontAlgn="base">
              <a:buFont typeface="Wingdings" panose="05000000000000000000" pitchFamily="2" charset="2"/>
              <a:buChar char="Ø"/>
            </a:pPr>
            <a:endParaRPr lang="en-US" sz="2000" b="0" i="0" dirty="0">
              <a:solidFill>
                <a:srgbClr val="A100FF"/>
              </a:solidFill>
              <a:effectLst/>
              <a:latin typeface="Poppins" panose="02000000000000000000" pitchFamily="2" charset="0"/>
            </a:endParaRPr>
          </a:p>
          <a:p>
            <a:pPr marL="342900" indent="-342900" algn="l" fontAlgn="base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A100FF"/>
                </a:solidFill>
                <a:latin typeface="Poppins" panose="02000000000000000000" pitchFamily="2" charset="0"/>
              </a:rPr>
              <a:t>May</a:t>
            </a:r>
            <a:r>
              <a:rPr lang="en-US" sz="2000" b="0" i="0" dirty="0">
                <a:solidFill>
                  <a:srgbClr val="A100FF"/>
                </a:solidFill>
                <a:effectLst/>
                <a:latin typeface="Poppins" panose="02000000000000000000" pitchFamily="2" charset="0"/>
              </a:rPr>
              <a:t> month has the highest number of posts and stands at 2138 posts , while February month has the lowest number of posts (1914 Posts)</a:t>
            </a:r>
          </a:p>
          <a:p>
            <a:pPr marL="342900" indent="-342900" algn="l" fontAlgn="base">
              <a:buFont typeface="Wingdings" panose="05000000000000000000" pitchFamily="2" charset="2"/>
              <a:buChar char="Ø"/>
            </a:pPr>
            <a:endParaRPr lang="en-US" sz="2000" b="0" i="0" dirty="0">
              <a:solidFill>
                <a:srgbClr val="A100FF"/>
              </a:solidFill>
              <a:effectLst/>
              <a:latin typeface="Poppins" panose="02000000000000000000" pitchFamily="2" charset="0"/>
            </a:endParaRPr>
          </a:p>
          <a:p>
            <a:pPr algn="l" fontAlgn="base"/>
            <a:r>
              <a:rPr lang="en-US" sz="2000" dirty="0">
                <a:solidFill>
                  <a:srgbClr val="A100FF"/>
                </a:solidFill>
                <a:latin typeface="Poppins" panose="02000000000000000000" pitchFamily="2" charset="0"/>
              </a:rPr>
              <a:t>Conclusion</a:t>
            </a:r>
          </a:p>
          <a:p>
            <a:pPr algn="l" fontAlgn="base"/>
            <a:endParaRPr lang="en-US" sz="2000" dirty="0">
              <a:solidFill>
                <a:srgbClr val="A100FF"/>
              </a:solidFill>
              <a:latin typeface="Poppins" panose="02000000000000000000" pitchFamily="2" charset="0"/>
            </a:endParaRPr>
          </a:p>
          <a:p>
            <a:pPr marL="342900" indent="-342900" algn="l" fontAlgn="base">
              <a:buFont typeface="Wingdings" panose="05000000000000000000" pitchFamily="2" charset="2"/>
              <a:buChar char="Ø"/>
            </a:pPr>
            <a:r>
              <a:rPr lang="en-US" sz="2000" b="0" i="0" dirty="0">
                <a:solidFill>
                  <a:srgbClr val="A100FF"/>
                </a:solidFill>
                <a:effectLst/>
                <a:latin typeface="Poppins" panose="02000000000000000000" pitchFamily="2" charset="0"/>
              </a:rPr>
              <a:t>Social Buzz should focus more on </a:t>
            </a:r>
            <a:r>
              <a:rPr lang="en-US" sz="2000" dirty="0">
                <a:solidFill>
                  <a:srgbClr val="A100FF"/>
                </a:solidFill>
                <a:latin typeface="Poppins" panose="02000000000000000000" pitchFamily="2" charset="0"/>
              </a:rPr>
              <a:t>the top 5 categories that’s Animal, Technology, Science, Healthy eating and food and can create campaign to specifically target those audiences</a:t>
            </a:r>
          </a:p>
          <a:p>
            <a:pPr marL="342900" indent="-342900" algn="l" fontAlgn="base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A100FF"/>
                </a:solidFill>
                <a:latin typeface="Poppins" panose="02000000000000000000" pitchFamily="2" charset="0"/>
              </a:rPr>
              <a:t>Social Buzz can need to maximize in the month of January , May and August as they number of posts in these months are the highest.  </a:t>
            </a:r>
          </a:p>
          <a:p>
            <a:pPr marL="342900" indent="-342900" algn="l" fontAlgn="base">
              <a:buFont typeface="Wingdings" panose="05000000000000000000" pitchFamily="2" charset="2"/>
              <a:buChar char="Ø"/>
            </a:pPr>
            <a:endParaRPr lang="en-US" sz="2000" dirty="0">
              <a:solidFill>
                <a:srgbClr val="A100FF"/>
              </a:solidFill>
              <a:latin typeface="Poppins" panose="02000000000000000000" pitchFamily="2" charset="0"/>
            </a:endParaRPr>
          </a:p>
        </p:txBody>
      </p:sp>
      <p:grpSp>
        <p:nvGrpSpPr>
          <p:cNvPr id="23" name="Group 14">
            <a:extLst>
              <a:ext uri="{FF2B5EF4-FFF2-40B4-BE49-F238E27FC236}">
                <a16:creationId xmlns:a16="http://schemas.microsoft.com/office/drawing/2014/main" xmlns="" id="{F49CBA38-C879-499F-B0F5-691188949921}"/>
              </a:ext>
            </a:extLst>
          </p:cNvPr>
          <p:cNvGrpSpPr/>
          <p:nvPr/>
        </p:nvGrpSpPr>
        <p:grpSpPr>
          <a:xfrm>
            <a:off x="11581833" y="6964868"/>
            <a:ext cx="5677467" cy="867617"/>
            <a:chOff x="0" y="-47625"/>
            <a:chExt cx="7569956" cy="1156823"/>
          </a:xfrm>
        </p:grpSpPr>
        <p:sp>
          <p:nvSpPr>
            <p:cNvPr id="24" name="TextBox 15">
              <a:extLst>
                <a:ext uri="{FF2B5EF4-FFF2-40B4-BE49-F238E27FC236}">
                  <a16:creationId xmlns:a16="http://schemas.microsoft.com/office/drawing/2014/main" xmlns="" id="{3A90234A-916B-4C29-ACF1-11F97E8C2563}"/>
                </a:ext>
              </a:extLst>
            </p:cNvPr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5" name="TextBox 16">
              <a:extLst>
                <a:ext uri="{FF2B5EF4-FFF2-40B4-BE49-F238E27FC236}">
                  <a16:creationId xmlns:a16="http://schemas.microsoft.com/office/drawing/2014/main" xmlns="" id="{E1CF9388-A25B-45EF-AAD4-73FE2BA72053}"/>
                </a:ext>
              </a:extLst>
            </p:cNvPr>
            <p:cNvSpPr txBox="1"/>
            <p:nvPr/>
          </p:nvSpPr>
          <p:spPr>
            <a:xfrm>
              <a:off x="0" y="-47625"/>
              <a:ext cx="7569956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728428" y="3599225"/>
            <a:ext cx="3546595" cy="3371248"/>
            <a:chOff x="0" y="0"/>
            <a:chExt cx="4728794" cy="4494997"/>
          </a:xfrm>
        </p:grpSpPr>
        <p:grpSp>
          <p:nvGrpSpPr>
            <p:cNvPr id="4" name="Group 4"/>
            <p:cNvGrpSpPr>
              <a:grpSpLocks noChangeAspect="1"/>
            </p:cNvGrpSpPr>
            <p:nvPr/>
          </p:nvGrpSpPr>
          <p:grpSpPr>
            <a:xfrm>
              <a:off x="782946" y="549149"/>
              <a:ext cx="3945848" cy="3945848"/>
              <a:chOff x="0" y="0"/>
              <a:chExt cx="6350000" cy="63500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chemeClr val="bg1"/>
              </a:solidFill>
            </p:spPr>
          </p:sp>
        </p:grpSp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160550" y="152500"/>
              <a:ext cx="3945848" cy="3954260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4669076" y="4178375"/>
            <a:ext cx="57298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Thank you!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517113" y="-1140306"/>
            <a:ext cx="17253775" cy="2017079"/>
            <a:chOff x="0" y="0"/>
            <a:chExt cx="23005033" cy="2689439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517113" y="9394369"/>
            <a:ext cx="17253775" cy="2017079"/>
            <a:chOff x="0" y="0"/>
            <a:chExt cx="23005033" cy="2689439"/>
          </a:xfrm>
        </p:grpSpPr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921591" y="3285301"/>
            <a:ext cx="8673443" cy="3762839"/>
            <a:chOff x="0" y="0"/>
            <a:chExt cx="11564591" cy="5017118"/>
          </a:xfrm>
        </p:grpSpPr>
        <p:sp>
          <p:nvSpPr>
            <p:cNvPr id="3" name="TextBox 3"/>
            <p:cNvSpPr txBox="1"/>
            <p:nvPr/>
          </p:nvSpPr>
          <p:spPr>
            <a:xfrm>
              <a:off x="0" y="0"/>
              <a:ext cx="11564591" cy="16414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8000" spc="-80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Today's agenda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298167"/>
              <a:ext cx="11564591" cy="27189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Project recap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Problem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The Analytics team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Process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Insights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Summary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307242" y="-1685151"/>
            <a:ext cx="3545508" cy="3370302"/>
            <a:chOff x="0" y="0"/>
            <a:chExt cx="4727344" cy="4493736"/>
          </a:xfrm>
        </p:grpSpPr>
        <p:grpSp>
          <p:nvGrpSpPr>
            <p:cNvPr id="6" name="Group 6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9" name="Group 9"/>
          <p:cNvGrpSpPr/>
          <p:nvPr/>
        </p:nvGrpSpPr>
        <p:grpSpPr>
          <a:xfrm>
            <a:off x="13610070" y="3458349"/>
            <a:ext cx="3545508" cy="3370302"/>
            <a:chOff x="0" y="0"/>
            <a:chExt cx="4727344" cy="4493736"/>
          </a:xfrm>
        </p:grpSpPr>
        <p:grpSp>
          <p:nvGrpSpPr>
            <p:cNvPr id="10" name="Group 10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1912898" y="8601849"/>
            <a:ext cx="3545508" cy="3370302"/>
            <a:chOff x="0" y="0"/>
            <a:chExt cx="4727344" cy="4493736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-927557" y="406153"/>
            <a:ext cx="2253799" cy="9474693"/>
            <a:chOff x="0" y="0"/>
            <a:chExt cx="3005065" cy="12632924"/>
          </a:xfrm>
        </p:grpSpPr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17113" y="584601"/>
            <a:ext cx="17253775" cy="9117799"/>
            <a:chOff x="0" y="0"/>
            <a:chExt cx="23005033" cy="12157065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3155875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6311751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9467626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3155875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6311751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9467626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3155875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6311751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9467626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3155875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6311751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9467626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3155875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6311751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9467626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3155875"/>
              <a:ext cx="2891870" cy="2689439"/>
            </a:xfrm>
            <a:prstGeom prst="rect">
              <a:avLst/>
            </a:prstGeom>
          </p:spPr>
        </p:pic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6311751"/>
              <a:ext cx="2891870" cy="2689439"/>
            </a:xfrm>
            <a:prstGeom prst="rect">
              <a:avLst/>
            </a:prstGeom>
          </p:spPr>
        </p:pic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9467626"/>
              <a:ext cx="2891870" cy="2689439"/>
            </a:xfrm>
            <a:prstGeom prst="rect">
              <a:avLst/>
            </a:prstGeom>
          </p:spPr>
        </p:pic>
        <p:pic>
          <p:nvPicPr>
            <p:cNvPr id="27" name="Picture 2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155875"/>
              <a:ext cx="2891870" cy="2689439"/>
            </a:xfrm>
            <a:prstGeom prst="rect">
              <a:avLst/>
            </a:prstGeom>
          </p:spPr>
        </p:pic>
        <p:pic>
          <p:nvPicPr>
            <p:cNvPr id="29" name="Picture 2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311751"/>
              <a:ext cx="2891870" cy="2689439"/>
            </a:xfrm>
            <a:prstGeom prst="rect">
              <a:avLst/>
            </a:prstGeom>
          </p:spPr>
        </p:pic>
        <p:pic>
          <p:nvPicPr>
            <p:cNvPr id="30" name="Picture 3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467626"/>
              <a:ext cx="2891870" cy="2689439"/>
            </a:xfrm>
            <a:prstGeom prst="rect">
              <a:avLst/>
            </a:prstGeom>
          </p:spPr>
        </p:pic>
      </p:grpSp>
      <p:sp>
        <p:nvSpPr>
          <p:cNvPr id="31" name="AutoShape 31"/>
          <p:cNvSpPr/>
          <p:nvPr/>
        </p:nvSpPr>
        <p:spPr>
          <a:xfrm>
            <a:off x="4946896" y="2005584"/>
            <a:ext cx="11342283" cy="6275832"/>
          </a:xfrm>
          <a:prstGeom prst="rect">
            <a:avLst/>
          </a:prstGeom>
          <a:solidFill>
            <a:schemeClr val="bg1"/>
          </a:solidFill>
        </p:spPr>
        <p:txBody>
          <a:bodyPr/>
          <a:lstStyle/>
          <a:p>
            <a:endParaRPr lang="en-US" sz="4000" dirty="0"/>
          </a:p>
        </p:txBody>
      </p:sp>
      <p:pic>
        <p:nvPicPr>
          <p:cNvPr id="32" name="Picture 3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 b="321"/>
          <a:stretch>
            <a:fillRect/>
          </a:stretch>
        </p:blipFill>
        <p:spPr>
          <a:xfrm rot="10799999">
            <a:off x="1983048" y="1909668"/>
            <a:ext cx="6453903" cy="6467663"/>
          </a:xfrm>
          <a:prstGeom prst="rect">
            <a:avLst/>
          </a:prstGeom>
        </p:spPr>
      </p:pic>
      <p:sp>
        <p:nvSpPr>
          <p:cNvPr id="33" name="TextBox 33"/>
          <p:cNvSpPr txBox="1"/>
          <p:nvPr/>
        </p:nvSpPr>
        <p:spPr>
          <a:xfrm>
            <a:off x="2969013" y="3935700"/>
            <a:ext cx="4481973" cy="2462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Project Recap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9D5AD7CB-EA08-AF6D-9EFA-1188C50C4100}"/>
              </a:ext>
            </a:extLst>
          </p:cNvPr>
          <p:cNvSpPr txBox="1"/>
          <p:nvPr/>
        </p:nvSpPr>
        <p:spPr>
          <a:xfrm>
            <a:off x="8436952" y="2400300"/>
            <a:ext cx="7488848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200" dirty="0"/>
              <a:t>Social Buzz is a fast growing technology unicorn that need to adapt quickly to it’s global scale. </a:t>
            </a:r>
          </a:p>
          <a:p>
            <a:pPr algn="just"/>
            <a:r>
              <a:rPr lang="en-US" sz="3200" dirty="0"/>
              <a:t>Accenture has begun a 3 month POC Focusing on these tasks:</a:t>
            </a:r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n-US" sz="3200" dirty="0"/>
              <a:t>An audit of Social Buzz’s big data practice</a:t>
            </a:r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n-US" sz="3200" dirty="0"/>
              <a:t>Recommendations for a successful IPO</a:t>
            </a:r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n-US" sz="3200" dirty="0"/>
              <a:t>Analysis to find Social Buzz’s top 5 most popular categories of content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8195696"/>
            <a:ext cx="3545508" cy="3370302"/>
            <a:chOff x="0" y="0"/>
            <a:chExt cx="4727344" cy="4493736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sp>
        <p:nvSpPr>
          <p:cNvPr id="6" name="AutoShape 6"/>
          <p:cNvSpPr/>
          <p:nvPr/>
        </p:nvSpPr>
        <p:spPr>
          <a:xfrm>
            <a:off x="0" y="0"/>
            <a:ext cx="9964482" cy="10287000"/>
          </a:xfrm>
          <a:prstGeom prst="rect">
            <a:avLst/>
          </a:prstGeom>
          <a:solidFill>
            <a:srgbClr val="A100FF"/>
          </a:solidFill>
          <a:ln>
            <a:solidFill>
              <a:srgbClr val="A100FF"/>
            </a:solidFill>
          </a:ln>
        </p:spPr>
        <p:txBody>
          <a:bodyPr/>
          <a:lstStyle/>
          <a:p>
            <a:endParaRPr lang="en-AU" dirty="0"/>
          </a:p>
        </p:txBody>
      </p:sp>
      <p:grpSp>
        <p:nvGrpSpPr>
          <p:cNvPr id="7" name="Group 7"/>
          <p:cNvGrpSpPr/>
          <p:nvPr/>
        </p:nvGrpSpPr>
        <p:grpSpPr>
          <a:xfrm>
            <a:off x="-146279" y="406153"/>
            <a:ext cx="2253799" cy="9474693"/>
            <a:chOff x="0" y="0"/>
            <a:chExt cx="3005065" cy="12632924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1298688" y="1464558"/>
            <a:ext cx="3438614" cy="3297100"/>
            <a:chOff x="0" y="154662"/>
            <a:chExt cx="4584818" cy="4396135"/>
          </a:xfrm>
        </p:grpSpPr>
        <p:grpSp>
          <p:nvGrpSpPr>
            <p:cNvPr id="13" name="Group 13"/>
            <p:cNvGrpSpPr>
              <a:grpSpLocks noChangeAspect="1"/>
            </p:cNvGrpSpPr>
            <p:nvPr/>
          </p:nvGrpSpPr>
          <p:grpSpPr>
            <a:xfrm>
              <a:off x="0" y="656398"/>
              <a:ext cx="3894399" cy="3894399"/>
              <a:chOff x="0" y="0"/>
              <a:chExt cx="6350000" cy="6350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963488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rcRect b="321"/>
            <a:stretch>
              <a:fillRect/>
            </a:stretch>
          </p:blipFill>
          <p:spPr>
            <a:xfrm rot="16484543">
              <a:off x="686267" y="150511"/>
              <a:ext cx="3894400" cy="3902702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15986267" y="-1061348"/>
            <a:ext cx="3545508" cy="3370302"/>
            <a:chOff x="0" y="0"/>
            <a:chExt cx="4727344" cy="4493736"/>
          </a:xfrm>
        </p:grpSpPr>
        <p:grpSp>
          <p:nvGrpSpPr>
            <p:cNvPr id="17" name="Group 17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9"/>
          <a:srcRect l="24693" r="24693"/>
          <a:stretch>
            <a:fillRect/>
          </a:stretch>
        </p:blipFill>
        <p:spPr>
          <a:xfrm>
            <a:off x="11007484" y="1028700"/>
            <a:ext cx="6251816" cy="82296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3069738" y="2308953"/>
            <a:ext cx="578686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Problem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665E2326-46AE-5F99-D18E-385E990BF864}"/>
              </a:ext>
            </a:extLst>
          </p:cNvPr>
          <p:cNvSpPr txBox="1"/>
          <p:nvPr/>
        </p:nvSpPr>
        <p:spPr>
          <a:xfrm>
            <a:off x="1694544" y="4961740"/>
            <a:ext cx="7932509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4400" dirty="0">
                <a:solidFill>
                  <a:schemeClr val="bg1"/>
                </a:solidFill>
              </a:rPr>
              <a:t>Over </a:t>
            </a:r>
            <a:r>
              <a:rPr lang="en-US" sz="4400" u="sng" dirty="0">
                <a:solidFill>
                  <a:schemeClr val="bg1"/>
                </a:solidFill>
              </a:rPr>
              <a:t>100000</a:t>
            </a:r>
            <a:r>
              <a:rPr lang="en-US" sz="4400" dirty="0">
                <a:solidFill>
                  <a:schemeClr val="bg1"/>
                </a:solidFill>
              </a:rPr>
              <a:t> posts per day</a:t>
            </a:r>
          </a:p>
          <a:p>
            <a:pPr algn="just"/>
            <a:endParaRPr lang="en-US" sz="4400" u="sng" dirty="0">
              <a:solidFill>
                <a:schemeClr val="bg1"/>
              </a:solidFill>
            </a:endParaRPr>
          </a:p>
          <a:p>
            <a:pPr algn="just"/>
            <a:r>
              <a:rPr lang="en-US" sz="4400" u="sng" dirty="0">
                <a:solidFill>
                  <a:schemeClr val="bg1"/>
                </a:solidFill>
              </a:rPr>
              <a:t>36,500,000</a:t>
            </a:r>
            <a:r>
              <a:rPr lang="en-US" sz="4400" dirty="0">
                <a:solidFill>
                  <a:schemeClr val="bg1"/>
                </a:solidFill>
              </a:rPr>
              <a:t> piecers of content per year!</a:t>
            </a:r>
          </a:p>
          <a:p>
            <a:pPr algn="just"/>
            <a:endParaRPr lang="en-US" sz="3600" dirty="0">
              <a:solidFill>
                <a:schemeClr val="bg1"/>
              </a:solidFill>
            </a:endParaRPr>
          </a:p>
          <a:p>
            <a:pPr algn="just"/>
            <a:r>
              <a:rPr lang="en-US" sz="2800" dirty="0">
                <a:solidFill>
                  <a:schemeClr val="bg1"/>
                </a:solidFill>
              </a:rPr>
              <a:t>But how to capitalize on it when there is so much?</a:t>
            </a:r>
          </a:p>
          <a:p>
            <a:pPr algn="just"/>
            <a:endParaRPr lang="en-US" sz="2800" dirty="0">
              <a:solidFill>
                <a:schemeClr val="bg1"/>
              </a:solidFill>
            </a:endParaRPr>
          </a:p>
          <a:p>
            <a:pPr algn="just"/>
            <a:r>
              <a:rPr lang="en-US" sz="2800" dirty="0">
                <a:solidFill>
                  <a:schemeClr val="bg1"/>
                </a:solidFill>
              </a:rPr>
              <a:t>Analysis to find Social Buzz’s top 5 most popular categories of content 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06723" y="406153"/>
            <a:ext cx="9939843" cy="9474693"/>
            <a:chOff x="0" y="0"/>
            <a:chExt cx="13253124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0"/>
              <a:ext cx="3005065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0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9838214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0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3279405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6558809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9838214"/>
              <a:ext cx="3005065" cy="2794710"/>
            </a:xfrm>
            <a:prstGeom prst="rect">
              <a:avLst/>
            </a:prstGeom>
          </p:spPr>
        </p:pic>
      </p:grpSp>
      <p:sp>
        <p:nvSpPr>
          <p:cNvPr id="15" name="AutoShape 15"/>
          <p:cNvSpPr/>
          <p:nvPr/>
        </p:nvSpPr>
        <p:spPr>
          <a:xfrm>
            <a:off x="2110745" y="1825527"/>
            <a:ext cx="6750815" cy="6635945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11825797" y="1270731"/>
            <a:ext cx="2085137" cy="2085137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</p:sp>
      </p:grp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11419219" y="1028700"/>
            <a:ext cx="2174041" cy="2165548"/>
            <a:chOff x="0" y="0"/>
            <a:chExt cx="6502400" cy="6477000"/>
          </a:xfrm>
        </p:grpSpPr>
        <p:sp>
          <p:nvSpPr>
            <p:cNvPr id="19" name="Freeform 1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5"/>
              <a:stretch>
                <a:fillRect l="-136837" t="-28774" r="-84967" b="-86469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11825797" y="4221947"/>
            <a:ext cx="2085137" cy="2085137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3" name="Group 23"/>
          <p:cNvGrpSpPr>
            <a:grpSpLocks noChangeAspect="1"/>
          </p:cNvGrpSpPr>
          <p:nvPr/>
        </p:nvGrpSpPr>
        <p:grpSpPr>
          <a:xfrm>
            <a:off x="11411515" y="4002073"/>
            <a:ext cx="2187334" cy="2123082"/>
            <a:chOff x="-23042" y="66269"/>
            <a:chExt cx="6542158" cy="6349987"/>
          </a:xfrm>
        </p:grpSpPr>
        <p:sp>
          <p:nvSpPr>
            <p:cNvPr id="24" name="Freeform 24"/>
            <p:cNvSpPr/>
            <p:nvPr/>
          </p:nvSpPr>
          <p:spPr>
            <a:xfrm>
              <a:off x="-23042" y="119185"/>
              <a:ext cx="6542158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6"/>
              <a:stretch>
                <a:fillRect l="-162891" t="-16684" r="-160683" b="-166629"/>
              </a:stretch>
            </a:blipFill>
            <a:ln>
              <a:solidFill>
                <a:srgbClr val="00BAFF"/>
              </a:solidFill>
            </a:ln>
          </p:spPr>
        </p:sp>
        <p:sp>
          <p:nvSpPr>
            <p:cNvPr id="25" name="Freeform 25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grpSp>
        <p:nvGrpSpPr>
          <p:cNvPr id="26" name="Group 26"/>
          <p:cNvGrpSpPr>
            <a:grpSpLocks noChangeAspect="1"/>
          </p:cNvGrpSpPr>
          <p:nvPr/>
        </p:nvGrpSpPr>
        <p:grpSpPr>
          <a:xfrm>
            <a:off x="11825797" y="7173163"/>
            <a:ext cx="2085137" cy="2085137"/>
            <a:chOff x="0" y="0"/>
            <a:chExt cx="6350000" cy="63500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8" name="Group 28"/>
          <p:cNvGrpSpPr>
            <a:grpSpLocks noChangeAspect="1"/>
          </p:cNvGrpSpPr>
          <p:nvPr/>
        </p:nvGrpSpPr>
        <p:grpSpPr>
          <a:xfrm>
            <a:off x="11419219" y="6931132"/>
            <a:ext cx="2174041" cy="2165548"/>
            <a:chOff x="0" y="0"/>
            <a:chExt cx="6502400" cy="6477000"/>
          </a:xfrm>
        </p:grpSpPr>
        <p:sp>
          <p:nvSpPr>
            <p:cNvPr id="29" name="Freeform 2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7"/>
              <a:stretch>
                <a:fillRect l="-164266" t="1917" r="-22903" b="-93994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30" name="Freeform 3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sp>
        <p:nvSpPr>
          <p:cNvPr id="31" name="TextBox 31"/>
          <p:cNvSpPr txBox="1"/>
          <p:nvPr/>
        </p:nvSpPr>
        <p:spPr>
          <a:xfrm>
            <a:off x="2670508" y="3331799"/>
            <a:ext cx="5612273" cy="3693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The Analytics team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AA779EC1-5E23-C275-1729-CA2B6AB5D397}"/>
              </a:ext>
            </a:extLst>
          </p:cNvPr>
          <p:cNvSpPr txBox="1"/>
          <p:nvPr/>
        </p:nvSpPr>
        <p:spPr>
          <a:xfrm>
            <a:off x="14249400" y="1714500"/>
            <a:ext cx="4038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Andrew Fleming</a:t>
            </a:r>
          </a:p>
          <a:p>
            <a:r>
              <a:rPr lang="en-US" sz="2800" dirty="0"/>
              <a:t>Chief Technical Architect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AC5F7314-514C-D0BB-F1F8-18173249EA23}"/>
              </a:ext>
            </a:extLst>
          </p:cNvPr>
          <p:cNvSpPr txBox="1"/>
          <p:nvPr/>
        </p:nvSpPr>
        <p:spPr>
          <a:xfrm>
            <a:off x="14313680" y="4701404"/>
            <a:ext cx="4038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Marcus </a:t>
            </a:r>
            <a:r>
              <a:rPr lang="en-US" sz="2800" b="1" dirty="0" err="1"/>
              <a:t>Rompton</a:t>
            </a:r>
            <a:endParaRPr lang="en-US" sz="2800" b="1" dirty="0"/>
          </a:p>
          <a:p>
            <a:r>
              <a:rPr lang="en-US" sz="2800" dirty="0"/>
              <a:t>Senior Principle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37D5C192-912B-77C0-BCDC-984377BB3513}"/>
              </a:ext>
            </a:extLst>
          </p:cNvPr>
          <p:cNvSpPr txBox="1"/>
          <p:nvPr/>
        </p:nvSpPr>
        <p:spPr>
          <a:xfrm>
            <a:off x="14313680" y="7688308"/>
            <a:ext cx="4038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/>
              <a:t>SkillSpireSS</a:t>
            </a:r>
            <a:endParaRPr lang="en-US" sz="2800" b="1" dirty="0"/>
          </a:p>
          <a:p>
            <a:r>
              <a:rPr lang="en-US" sz="2800" dirty="0"/>
              <a:t>Chief Technical Architect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45296" y="406153"/>
            <a:ext cx="10042534" cy="9474693"/>
            <a:chOff x="0" y="0"/>
            <a:chExt cx="13390046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r="10232"/>
            <a:stretch>
              <a:fillRect/>
            </a:stretch>
          </p:blipFill>
          <p:spPr>
            <a:xfrm>
              <a:off x="6923321" y="6558809"/>
              <a:ext cx="2697587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903391" y="1027892"/>
            <a:ext cx="1854962" cy="1781248"/>
            <a:chOff x="0" y="0"/>
            <a:chExt cx="2473282" cy="2374997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3758754" y="2639980"/>
            <a:ext cx="1854962" cy="1781248"/>
            <a:chOff x="0" y="0"/>
            <a:chExt cx="2473282" cy="2374997"/>
          </a:xfrm>
        </p:grpSpPr>
        <p:grpSp>
          <p:nvGrpSpPr>
            <p:cNvPr id="18" name="Group 18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1" name="Group 21"/>
          <p:cNvGrpSpPr/>
          <p:nvPr/>
        </p:nvGrpSpPr>
        <p:grpSpPr>
          <a:xfrm>
            <a:off x="5614117" y="4252068"/>
            <a:ext cx="1854962" cy="1781248"/>
            <a:chOff x="0" y="0"/>
            <a:chExt cx="2473282" cy="2374997"/>
          </a:xfrm>
        </p:grpSpPr>
        <p:grpSp>
          <p:nvGrpSpPr>
            <p:cNvPr id="22" name="Group 22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5" name="Group 25"/>
          <p:cNvGrpSpPr/>
          <p:nvPr/>
        </p:nvGrpSpPr>
        <p:grpSpPr>
          <a:xfrm>
            <a:off x="7469480" y="5864156"/>
            <a:ext cx="1854962" cy="1781248"/>
            <a:chOff x="0" y="0"/>
            <a:chExt cx="2473282" cy="2374997"/>
          </a:xfrm>
        </p:grpSpPr>
        <p:grpSp>
          <p:nvGrpSpPr>
            <p:cNvPr id="26" name="Group 26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9" name="Group 29"/>
          <p:cNvGrpSpPr/>
          <p:nvPr/>
        </p:nvGrpSpPr>
        <p:grpSpPr>
          <a:xfrm>
            <a:off x="9324843" y="7476244"/>
            <a:ext cx="1854962" cy="1781248"/>
            <a:chOff x="0" y="0"/>
            <a:chExt cx="2473282" cy="2374997"/>
          </a:xfrm>
        </p:grpSpPr>
        <p:grpSp>
          <p:nvGrpSpPr>
            <p:cNvPr id="30" name="Group 30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32" name="Picture 3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sp>
        <p:nvSpPr>
          <p:cNvPr id="33" name="TextBox 33"/>
          <p:cNvSpPr txBox="1"/>
          <p:nvPr/>
        </p:nvSpPr>
        <p:spPr>
          <a:xfrm>
            <a:off x="10667818" y="1028700"/>
            <a:ext cx="6642545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Process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2630944" y="1372359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1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4534646" y="2984043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2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0108223" y="7828620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>
                <a:solidFill>
                  <a:srgbClr val="FFFFFF"/>
                </a:solidFill>
                <a:latin typeface="Clear Sans Regular Bold"/>
              </a:rPr>
              <a:t>5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8193880" y="6204766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4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6396750" y="4605252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3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8EADABC3-5805-6CB5-C47C-BBC752B90135}"/>
              </a:ext>
            </a:extLst>
          </p:cNvPr>
          <p:cNvSpPr txBox="1"/>
          <p:nvPr/>
        </p:nvSpPr>
        <p:spPr>
          <a:xfrm>
            <a:off x="4095793" y="1201068"/>
            <a:ext cx="50482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600" dirty="0">
                <a:solidFill>
                  <a:schemeClr val="bg1"/>
                </a:solidFill>
              </a:rPr>
              <a:t>Data Understanding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F3397D75-4733-60DB-7B14-234D71A6879B}"/>
              </a:ext>
            </a:extLst>
          </p:cNvPr>
          <p:cNvSpPr txBox="1"/>
          <p:nvPr/>
        </p:nvSpPr>
        <p:spPr>
          <a:xfrm>
            <a:off x="6158261" y="2855030"/>
            <a:ext cx="50482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600" dirty="0">
                <a:solidFill>
                  <a:schemeClr val="bg1"/>
                </a:solidFill>
              </a:rPr>
              <a:t>Data Cleaning		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19E085D0-80F4-6A9D-F341-77D0308479F7}"/>
              </a:ext>
            </a:extLst>
          </p:cNvPr>
          <p:cNvSpPr txBox="1"/>
          <p:nvPr/>
        </p:nvSpPr>
        <p:spPr>
          <a:xfrm>
            <a:off x="8231642" y="4421228"/>
            <a:ext cx="50482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600" dirty="0">
                <a:solidFill>
                  <a:schemeClr val="bg1"/>
                </a:solidFill>
              </a:rPr>
              <a:t>Data Modelling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DCEC7DAF-53E6-4703-FA09-7D4FECD0C911}"/>
              </a:ext>
            </a:extLst>
          </p:cNvPr>
          <p:cNvSpPr txBox="1"/>
          <p:nvPr/>
        </p:nvSpPr>
        <p:spPr>
          <a:xfrm>
            <a:off x="9815634" y="6164624"/>
            <a:ext cx="50482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600" dirty="0">
                <a:solidFill>
                  <a:schemeClr val="bg1"/>
                </a:solidFill>
              </a:rPr>
              <a:t>Data Analysis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DF623AE9-A62E-0F0C-6D6F-95A3A423226C}"/>
              </a:ext>
            </a:extLst>
          </p:cNvPr>
          <p:cNvSpPr txBox="1"/>
          <p:nvPr/>
        </p:nvSpPr>
        <p:spPr>
          <a:xfrm>
            <a:off x="11756593" y="7975777"/>
            <a:ext cx="50482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600" dirty="0">
                <a:solidFill>
                  <a:schemeClr val="bg1"/>
                </a:solidFill>
              </a:rPr>
              <a:t>Uncover Insights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>
            <a:off x="2127159" y="6480806"/>
            <a:ext cx="2972219" cy="881758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860915"/>
            <a:ext cx="46361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Insights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517112" y="7810500"/>
            <a:ext cx="17253775" cy="2017079"/>
            <a:chOff x="0" y="0"/>
            <a:chExt cx="23005033" cy="2689439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>
            <a:off x="7272183" y="6480309"/>
            <a:ext cx="2972219" cy="881758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>
            <a:off x="12670342" y="6480309"/>
            <a:ext cx="2972219" cy="88175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BC01E651-6882-28CA-7CEC-93E7E2FBBED4}"/>
              </a:ext>
            </a:extLst>
          </p:cNvPr>
          <p:cNvSpPr txBox="1"/>
          <p:nvPr/>
        </p:nvSpPr>
        <p:spPr>
          <a:xfrm>
            <a:off x="832164" y="4624507"/>
            <a:ext cx="50292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4000" dirty="0"/>
          </a:p>
          <a:p>
            <a:pPr algn="ctr"/>
            <a:r>
              <a:rPr lang="en-US" sz="4000" dirty="0"/>
              <a:t>Unique Categories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F39F962F-A89D-FD8A-A2A3-55145B71FABF}"/>
              </a:ext>
            </a:extLst>
          </p:cNvPr>
          <p:cNvSpPr txBox="1"/>
          <p:nvPr/>
        </p:nvSpPr>
        <p:spPr>
          <a:xfrm>
            <a:off x="6243692" y="4530884"/>
            <a:ext cx="50292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4000" dirty="0"/>
          </a:p>
          <a:p>
            <a:pPr algn="ctr"/>
            <a:r>
              <a:rPr lang="en-US" sz="4000" dirty="0"/>
              <a:t>Most Favorite Category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A487AB2A-9612-5FF7-8E68-F4142FB9DF36}"/>
              </a:ext>
            </a:extLst>
          </p:cNvPr>
          <p:cNvSpPr txBox="1"/>
          <p:nvPr/>
        </p:nvSpPr>
        <p:spPr>
          <a:xfrm>
            <a:off x="11740086" y="4541317"/>
            <a:ext cx="50292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4000" dirty="0"/>
          </a:p>
          <a:p>
            <a:pPr algn="ctr"/>
            <a:r>
              <a:rPr lang="en-US" sz="4000" dirty="0"/>
              <a:t>With Most Number of Posts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E956999F-BD3C-8A72-89DF-98B74E37CBDC}"/>
              </a:ext>
            </a:extLst>
          </p:cNvPr>
          <p:cNvSpPr txBox="1"/>
          <p:nvPr/>
        </p:nvSpPr>
        <p:spPr>
          <a:xfrm>
            <a:off x="832164" y="2960005"/>
            <a:ext cx="502920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500" dirty="0">
                <a:solidFill>
                  <a:srgbClr val="A100FF"/>
                </a:solidFill>
              </a:rPr>
              <a:t>16</a:t>
            </a:r>
            <a:endParaRPr lang="en-US" sz="40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085F9F0D-AFCF-BF45-A650-64693C5BE867}"/>
              </a:ext>
            </a:extLst>
          </p:cNvPr>
          <p:cNvSpPr txBox="1"/>
          <p:nvPr/>
        </p:nvSpPr>
        <p:spPr>
          <a:xfrm>
            <a:off x="5998853" y="3106199"/>
            <a:ext cx="5029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dirty="0">
                <a:solidFill>
                  <a:srgbClr val="A100FF"/>
                </a:solidFill>
              </a:rPr>
              <a:t>Animal</a:t>
            </a:r>
            <a:endParaRPr lang="en-US" sz="4000" dirty="0">
              <a:solidFill>
                <a:srgbClr val="A100FF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53591B2F-86FF-1624-AE1C-57A3F116220C}"/>
              </a:ext>
            </a:extLst>
          </p:cNvPr>
          <p:cNvSpPr txBox="1"/>
          <p:nvPr/>
        </p:nvSpPr>
        <p:spPr>
          <a:xfrm>
            <a:off x="11741273" y="3213101"/>
            <a:ext cx="5029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dirty="0">
                <a:solidFill>
                  <a:srgbClr val="A100FF"/>
                </a:solidFill>
              </a:rPr>
              <a:t>May</a:t>
            </a:r>
            <a:endParaRPr lang="en-US" sz="4000" dirty="0">
              <a:solidFill>
                <a:srgbClr val="A100FF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1" y="-710238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aphicFrame>
        <p:nvGraphicFramePr>
          <p:cNvPr id="27" name="Chart 26">
            <a:extLst>
              <a:ext uri="{FF2B5EF4-FFF2-40B4-BE49-F238E27FC236}">
                <a16:creationId xmlns:a16="http://schemas.microsoft.com/office/drawing/2014/main" xmlns="" id="{31B21177-6932-3C71-514F-6620DA19D60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29968294"/>
              </p:ext>
            </p:extLst>
          </p:nvPr>
        </p:nvGraphicFramePr>
        <p:xfrm>
          <a:off x="2724116" y="1383832"/>
          <a:ext cx="15084872" cy="78058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2" y="-1235382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aphicFrame>
        <p:nvGraphicFramePr>
          <p:cNvPr id="28" name="Chart 27">
            <a:extLst>
              <a:ext uri="{FF2B5EF4-FFF2-40B4-BE49-F238E27FC236}">
                <a16:creationId xmlns:a16="http://schemas.microsoft.com/office/drawing/2014/main" xmlns="" id="{29319511-FEE1-7C57-B8A7-E9B116E9029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38114834"/>
              </p:ext>
            </p:extLst>
          </p:nvPr>
        </p:nvGraphicFramePr>
        <p:xfrm>
          <a:off x="2724116" y="1231449"/>
          <a:ext cx="15084872" cy="75367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  <p:extLst>
      <p:ext uri="{BB962C8B-B14F-4D97-AF65-F5344CB8AC3E}">
        <p14:creationId xmlns:p14="http://schemas.microsoft.com/office/powerpoint/2010/main" val="24538516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339</TotalTime>
  <Words>315</Words>
  <Application>Microsoft Office PowerPoint</Application>
  <PresentationFormat>Custom</PresentationFormat>
  <Paragraphs>88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Calibri</vt:lpstr>
      <vt:lpstr>Poppins</vt:lpstr>
      <vt:lpstr>Graphik Regular</vt:lpstr>
      <vt:lpstr>Clear Sans Regular Bold</vt:lpstr>
      <vt:lpstr>Arial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Template</dc:title>
  <dc:creator>Kevin Dang</dc:creator>
  <cp:lastModifiedBy>Vaibhav</cp:lastModifiedBy>
  <cp:revision>19</cp:revision>
  <dcterms:created xsi:type="dcterms:W3CDTF">2006-08-16T00:00:00Z</dcterms:created>
  <dcterms:modified xsi:type="dcterms:W3CDTF">2024-07-01T15:02:37Z</dcterms:modified>
  <dc:identifier>DAEhDyfaYKE</dc:identifier>
</cp:coreProperties>
</file>